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58" r:id="rId5"/>
    <p:sldId id="267" r:id="rId6"/>
    <p:sldId id="268" r:id="rId7"/>
    <p:sldId id="269" r:id="rId8"/>
    <p:sldId id="270" r:id="rId9"/>
    <p:sldId id="271" r:id="rId10"/>
    <p:sldId id="274" r:id="rId11"/>
    <p:sldId id="273" r:id="rId12"/>
    <p:sldId id="275" r:id="rId13"/>
    <p:sldId id="276" r:id="rId14"/>
    <p:sldId id="272" r:id="rId15"/>
    <p:sldId id="277" r:id="rId16"/>
    <p:sldId id="278" r:id="rId17"/>
    <p:sldId id="279" r:id="rId18"/>
    <p:sldId id="280" r:id="rId19"/>
    <p:sldId id="265" r:id="rId20"/>
  </p:sldIdLst>
  <p:sldSz cx="18288000" cy="10287000"/>
  <p:notesSz cx="6858000" cy="9144000"/>
  <p:embeddedFontLst>
    <p:embeddedFont>
      <p:font typeface="Source Han Sans KR" panose="020B0600000101010101" charset="-127"/>
      <p:regular r:id="rId22"/>
    </p:embeddedFont>
    <p:embeddedFont>
      <p:font typeface="Source Han Sans KR Bold" panose="020B0600000101010101" charset="-127"/>
      <p:regular r:id="rId23"/>
    </p:embeddedFont>
    <p:embeddedFont>
      <p:font typeface="Source Han Sans KR Medium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Gotham" panose="020B0600000101010101" charset="0"/>
      <p:regular r:id="rId27"/>
    </p:embeddedFont>
    <p:embeddedFont>
      <p:font typeface="Gotham Bold" panose="020B0600000101010101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F90A1-7AB6-4FB1-A96D-8A3BF643CB67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4D3D2-B6A3-4E38-B928-F56140FFD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7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3A81-2A7F-9B3B-4A62-BC8261AC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9A03-16CB-EC57-AB1E-A30A5A03E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CA355-4512-F341-8219-920B27E41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3483A-3C62-4DEA-4EC7-1CE9633C4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8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B429-53BC-A1B5-3BE1-946D445FF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D063E7-5852-3443-822C-4F631969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04890F-7A42-DE59-2B4C-301AC2156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5020A-E978-0A13-A289-EBF931AEA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1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DD40-4A9F-4C9A-DDFC-C670C9F3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7A16E0-449D-ADF5-C664-53173E653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C30AA4-03E4-46DA-9BAB-882F97F7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DE7FB-D89E-B6C7-A158-CBFD17550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67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11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E7A9-E0B0-7DE3-65D5-FAA8F349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B0101C-3CA8-68E9-03B0-8315E72B0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9645A2-8836-E202-20FD-D1C5C5C00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C9F68E-E175-ED4A-BCEC-A3F7EBF7E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8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4DA4-6DD2-7D32-F70E-641319F7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0E25AC-960C-725E-436F-07A1F61D1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6FE8C-CA36-BC3B-D337-BE091CAF2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F7510-0C1D-09BD-9F15-F1696B78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82E3-C3EF-86A6-DAAC-BD310B0B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10CF8F-EF6D-3B85-CDC6-535C76FEA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EAC2F-888E-1E17-6E94-22331FE84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C19B9-094B-CB30-6A11-F8151064B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1F4D9-7233-1259-FFC4-382CFDBA1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4656B8-9746-3906-5633-5804AAD7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96FEC3-36D3-E843-14B5-83FB13BEB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6B346-3236-48F8-4783-5E9E5BD85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9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B48A-ADEC-8900-3B5D-8FFFD02D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371F70-DD8F-0631-68BA-D0093B159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656D2E-1916-90E4-9741-A434E496B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7B9B35-4D10-2070-9893-9F7DC3AB8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86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43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7BF6-EA08-50ED-CCC9-BEB258D5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44604-98C0-8CC4-4360-EC8DE1E54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7EF80-C521-2D82-FC14-0CFCB450D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DE428-9343-EA01-536D-30DB3AF17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165" y="60336"/>
            <a:ext cx="17866117" cy="9985502"/>
            <a:chOff x="-409" y="-47625"/>
            <a:chExt cx="4705479" cy="2629927"/>
          </a:xfrm>
        </p:grpSpPr>
        <p:sp>
          <p:nvSpPr>
            <p:cNvPr id="3" name="Freeform 3"/>
            <p:cNvSpPr/>
            <p:nvPr/>
          </p:nvSpPr>
          <p:spPr>
            <a:xfrm>
              <a:off x="-409" y="1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66161" y="2182814"/>
            <a:ext cx="11352572" cy="287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스마트 </a:t>
            </a:r>
            <a:r>
              <a:rPr lang="ko-KR" altLang="en-US" sz="6000" b="1" dirty="0" err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컨트랙트</a:t>
            </a: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기반 소상공인 대상 재고 관리 분산형 웹 어플리케이션</a:t>
            </a:r>
            <a:endParaRPr lang="en-US" sz="60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13814" y="7581900"/>
            <a:ext cx="8457266" cy="1008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2025/05/27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스마트금융과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정승인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6918A-5C75-EAA1-3660-D5655CD3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159A39-B630-00ED-16DE-D941FC61C91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32FB69-83B1-A94A-5043-8E4B3ECA40A5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997BAD-EECB-E5AD-93CF-AC4A3B48ABCB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0A9FA70-A591-9122-9DD9-22D9DB0F36EA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ADF6076-8414-A067-16FC-5A7B595821FF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7D2D08-3E22-6F2A-F5ED-97C0A4F658DF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D0F557E6-9270-B964-2655-16A0CCCA74FF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0B505B80-CAF0-7136-F9E9-BA538D4B840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E02BA79-840A-B87A-2E4A-F05B42DD471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8" name="그림 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0EECB7-4680-709E-35B0-41B3AD141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1" r="1653" b="69502"/>
          <a:stretch/>
        </p:blipFill>
        <p:spPr>
          <a:xfrm>
            <a:off x="14044151" y="1194619"/>
            <a:ext cx="3733801" cy="2681288"/>
          </a:xfrm>
          <a:prstGeom prst="rect">
            <a:avLst/>
          </a:prstGeom>
        </p:spPr>
      </p:pic>
      <p:pic>
        <p:nvPicPr>
          <p:cNvPr id="10" name="그림 9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B9D0EC0-DF08-A48B-E73E-1D6C12D9E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47" b="83586"/>
          <a:stretch/>
        </p:blipFill>
        <p:spPr>
          <a:xfrm>
            <a:off x="9631400" y="1792943"/>
            <a:ext cx="4283703" cy="1311900"/>
          </a:xfrm>
          <a:prstGeom prst="rect">
            <a:avLst/>
          </a:prstGeom>
        </p:spPr>
      </p:pic>
      <p:sp>
        <p:nvSpPr>
          <p:cNvPr id="11" name="AutoShape 6">
            <a:extLst>
              <a:ext uri="{FF2B5EF4-FFF2-40B4-BE49-F238E27FC236}">
                <a16:creationId xmlns:a16="http://schemas.microsoft.com/office/drawing/2014/main" id="{1E03A3BB-110A-A749-3C02-BCB138236413}"/>
              </a:ext>
            </a:extLst>
          </p:cNvPr>
          <p:cNvSpPr/>
          <p:nvPr/>
        </p:nvSpPr>
        <p:spPr>
          <a:xfrm>
            <a:off x="9753600" y="41529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E01F16E4-6F46-A407-0D8C-659905E6F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24" name="그림 23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0F7D71-930C-535B-B1D8-3855AEBE4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6878" r="39544" b="63547"/>
          <a:stretch/>
        </p:blipFill>
        <p:spPr>
          <a:xfrm>
            <a:off x="10522216" y="6718760"/>
            <a:ext cx="4191001" cy="695992"/>
          </a:xfrm>
          <a:prstGeom prst="rect">
            <a:avLst/>
          </a:prstGeom>
        </p:spPr>
      </p:pic>
      <p:pic>
        <p:nvPicPr>
          <p:cNvPr id="25" name="그림 24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C9FC90-6EF3-96D0-F8DF-9EE043735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7" t="511" b="42474"/>
          <a:stretch/>
        </p:blipFill>
        <p:spPr>
          <a:xfrm>
            <a:off x="15636615" y="5172300"/>
            <a:ext cx="2040378" cy="3600000"/>
          </a:xfrm>
          <a:prstGeom prst="rect">
            <a:avLst/>
          </a:prstGeom>
        </p:spPr>
      </p:pic>
      <p:pic>
        <p:nvPicPr>
          <p:cNvPr id="27" name="그래픽 26" descr="배지 윤곽선">
            <a:extLst>
              <a:ext uri="{FF2B5EF4-FFF2-40B4-BE49-F238E27FC236}">
                <a16:creationId xmlns:a16="http://schemas.microsoft.com/office/drawing/2014/main" id="{CABC0B2D-62FB-5271-764C-6CED2134F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3200" y="4198811"/>
            <a:ext cx="684000" cy="684000"/>
          </a:xfrm>
          <a:prstGeom prst="rect">
            <a:avLst/>
          </a:prstGeom>
        </p:spPr>
      </p:pic>
      <p:pic>
        <p:nvPicPr>
          <p:cNvPr id="35" name="그림 34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87C2AB-61C9-8D8E-727E-FB7D88312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9818" r="10732" b="2344"/>
          <a:stretch/>
        </p:blipFill>
        <p:spPr>
          <a:xfrm>
            <a:off x="10462377" y="7733917"/>
            <a:ext cx="4310678" cy="1620000"/>
          </a:xfrm>
          <a:prstGeom prst="rect">
            <a:avLst/>
          </a:prstGeom>
        </p:spPr>
      </p:pic>
      <p:pic>
        <p:nvPicPr>
          <p:cNvPr id="36" name="그림 35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9AC24B-15FA-29E6-D25F-EE9E70A3B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77" r="11021"/>
          <a:stretch/>
        </p:blipFill>
        <p:spPr>
          <a:xfrm>
            <a:off x="10145601" y="4862602"/>
            <a:ext cx="4944230" cy="162000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26343E2-F3C7-D476-2CEB-21BEA586FE35}"/>
              </a:ext>
            </a:extLst>
          </p:cNvPr>
          <p:cNvCxnSpPr/>
          <p:nvPr/>
        </p:nvCxnSpPr>
        <p:spPr>
          <a:xfrm>
            <a:off x="14713217" y="7066756"/>
            <a:ext cx="679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5">
            <a:extLst>
              <a:ext uri="{FF2B5EF4-FFF2-40B4-BE49-F238E27FC236}">
                <a16:creationId xmlns:a16="http://schemas.microsoft.com/office/drawing/2014/main" id="{2F9413DC-6560-1236-8620-52924283A188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계정 및 관리자 계정 출력 확인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06671317-71A4-77B1-72AE-A06437890D1E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추가 및 조회</a:t>
            </a:r>
            <a:r>
              <a:rPr lang="en-US" altLang="ko-KR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MetaMask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컨펌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D17056-4BCB-FB9F-E1C7-C4822067BB67}"/>
              </a:ext>
            </a:extLst>
          </p:cNvPr>
          <p:cNvCxnSpPr>
            <a:cxnSpLocks/>
          </p:cNvCxnSpPr>
          <p:nvPr/>
        </p:nvCxnSpPr>
        <p:spPr>
          <a:xfrm flipH="1">
            <a:off x="15006527" y="7414752"/>
            <a:ext cx="630088" cy="1105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90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80FCC-1209-E3EF-E559-C7DCB48F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C6D984-3525-A88D-A37D-E9955D59B0E1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ABC5F5-7BB8-6011-8770-1F6D37515098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848E913-7C15-CBFB-AFAF-F3A7181E721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7285C-33BF-411F-1541-47A2A18A200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D106793-2A80-E17E-A248-1CAE4587DD15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D88C15B-18BC-7BD2-5585-76F94D664FCC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332C4648-DD4A-E4E0-6EB9-A1A135AD30D4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AA49B85-9E10-2AD0-6FB6-4F494F56CBAE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1685087A-DA43-538D-6D34-2B44CCD8249C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243C5EA-40FD-9507-2BF5-904E6583B9BE}"/>
              </a:ext>
            </a:extLst>
          </p:cNvPr>
          <p:cNvSpPr/>
          <p:nvPr/>
        </p:nvSpPr>
        <p:spPr>
          <a:xfrm>
            <a:off x="9753600" y="62103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AAB229EE-84FB-0961-BA12-47968DE5CFFE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재고 수정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1" name="그림 40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65673B-EDF4-9723-5995-390B2BC18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025" y="4309129"/>
            <a:ext cx="4079277" cy="1620000"/>
          </a:xfrm>
          <a:prstGeom prst="rect">
            <a:avLst/>
          </a:prstGeom>
        </p:spPr>
      </p:pic>
      <p:pic>
        <p:nvPicPr>
          <p:cNvPr id="42" name="그림 41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0BFE81-B782-EB29-2DBD-7897A703B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9818" r="10732" b="2344"/>
          <a:stretch/>
        </p:blipFill>
        <p:spPr>
          <a:xfrm>
            <a:off x="11641324" y="1129914"/>
            <a:ext cx="4310678" cy="1620000"/>
          </a:xfrm>
          <a:prstGeom prst="rect">
            <a:avLst/>
          </a:prstGeom>
        </p:spPr>
      </p:pic>
      <p:pic>
        <p:nvPicPr>
          <p:cNvPr id="44" name="그림 43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6849D1-4D91-E7D8-306F-85F5D6F2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59183" r="56343" b="24344"/>
          <a:stretch/>
        </p:blipFill>
        <p:spPr>
          <a:xfrm>
            <a:off x="11891664" y="2938636"/>
            <a:ext cx="3810000" cy="1153229"/>
          </a:xfrm>
          <a:prstGeom prst="rect">
            <a:avLst/>
          </a:prstGeom>
        </p:spPr>
      </p:pic>
      <p:pic>
        <p:nvPicPr>
          <p:cNvPr id="46" name="그래픽 45" descr="배지 3 윤곽선">
            <a:extLst>
              <a:ext uri="{FF2B5EF4-FFF2-40B4-BE49-F238E27FC236}">
                <a16:creationId xmlns:a16="http://schemas.microsoft.com/office/drawing/2014/main" id="{C01CFAE5-62DB-8B75-919F-63FA9378A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6326" y="915022"/>
            <a:ext cx="684000" cy="684000"/>
          </a:xfrm>
          <a:prstGeom prst="rect">
            <a:avLst/>
          </a:prstGeom>
        </p:spPr>
      </p:pic>
      <p:pic>
        <p:nvPicPr>
          <p:cNvPr id="47" name="그림 46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912DCD-83EB-7FE3-0DD2-67E078B41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24" y="6398624"/>
            <a:ext cx="4079277" cy="1620000"/>
          </a:xfrm>
          <a:prstGeom prst="rect">
            <a:avLst/>
          </a:prstGeom>
        </p:spPr>
      </p:pic>
      <p:pic>
        <p:nvPicPr>
          <p:cNvPr id="49" name="그림 48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7A3EA3-25F6-0762-D74C-F1CADF7F7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78559" r="72993" b="4335"/>
          <a:stretch/>
        </p:blipFill>
        <p:spPr>
          <a:xfrm>
            <a:off x="15553702" y="7402244"/>
            <a:ext cx="2209800" cy="1197512"/>
          </a:xfrm>
          <a:prstGeom prst="rect">
            <a:avLst/>
          </a:prstGeom>
        </p:spPr>
      </p:pic>
      <p:pic>
        <p:nvPicPr>
          <p:cNvPr id="51" name="그림 50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899A7D-774C-720B-85DD-A2C275A220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" b="10656"/>
          <a:stretch/>
        </p:blipFill>
        <p:spPr>
          <a:xfrm>
            <a:off x="10253474" y="8130328"/>
            <a:ext cx="4797579" cy="1620000"/>
          </a:xfrm>
          <a:prstGeom prst="rect">
            <a:avLst/>
          </a:prstGeom>
        </p:spPr>
      </p:pic>
      <p:pic>
        <p:nvPicPr>
          <p:cNvPr id="53" name="그래픽 52" descr="배지 4 윤곽선">
            <a:extLst>
              <a:ext uri="{FF2B5EF4-FFF2-40B4-BE49-F238E27FC236}">
                <a16:creationId xmlns:a16="http://schemas.microsoft.com/office/drawing/2014/main" id="{64A42144-700F-BB4D-03F5-73261E6E86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86326" y="6360399"/>
            <a:ext cx="684000" cy="684000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E990156-AF32-6DCA-C243-5B9DEB1BE704}"/>
              </a:ext>
            </a:extLst>
          </p:cNvPr>
          <p:cNvCxnSpPr/>
          <p:nvPr/>
        </p:nvCxnSpPr>
        <p:spPr>
          <a:xfrm>
            <a:off x="14691901" y="7208624"/>
            <a:ext cx="700499" cy="5256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7DBDFF7-B426-14AE-70B2-4B1F8CB324E6}"/>
              </a:ext>
            </a:extLst>
          </p:cNvPr>
          <p:cNvCxnSpPr/>
          <p:nvPr/>
        </p:nvCxnSpPr>
        <p:spPr>
          <a:xfrm flipH="1">
            <a:off x="15163800" y="8267700"/>
            <a:ext cx="389902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15">
            <a:extLst>
              <a:ext uri="{FF2B5EF4-FFF2-40B4-BE49-F238E27FC236}">
                <a16:creationId xmlns:a16="http://schemas.microsoft.com/office/drawing/2014/main" id="{EDD26F7D-4631-C858-ADDE-F665E8F07269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삭제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66170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0BD7C-2B5E-1C7E-829D-11AF8E457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59CBBDA-6C26-E6E9-98B1-0F0C5E3AC8A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B49DFC-C7F0-FC42-A474-48A6A2939095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7CB0C7A-5505-ACDD-9D5B-4944796B3833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9CA6A7A-70E9-E82E-B858-F6E645ACA39F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E73AB0-C041-2760-13F8-47DD6EE9AC9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327B92E-6493-5C2B-EE7F-E5DAAA3F0601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C5719BBD-19A7-DBF4-B150-31D3D284B65C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A58E34B-5F47-37E6-9DAC-B5ED239BD5F3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E918B06C-629E-AD28-B679-4D1C84FACC4E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TextBox 15">
            <a:extLst>
              <a:ext uri="{FF2B5EF4-FFF2-40B4-BE49-F238E27FC236}">
                <a16:creationId xmlns:a16="http://schemas.microsoft.com/office/drawing/2014/main" id="{D67AE21B-A793-57A4-89B1-99B1E270B49C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코드로 특정 상품 조회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8" name="그래픽 7" descr="배지 5 윤곽선">
            <a:extLst>
              <a:ext uri="{FF2B5EF4-FFF2-40B4-BE49-F238E27FC236}">
                <a16:creationId xmlns:a16="http://schemas.microsoft.com/office/drawing/2014/main" id="{8A1CA5E0-FE1D-0C05-0EC1-ECF66ED04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6326" y="918709"/>
            <a:ext cx="684000" cy="684000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6E72EC-1A76-F2AB-6CCE-102F9FFCE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5643956"/>
            <a:ext cx="4084320" cy="2013397"/>
          </a:xfrm>
          <a:prstGeom prst="rect">
            <a:avLst/>
          </a:prstGeom>
        </p:spPr>
      </p:pic>
      <p:pic>
        <p:nvPicPr>
          <p:cNvPr id="13" name="그림 12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84D46E4-3E14-F269-F884-1936CF928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71675" r="21339" b="4501"/>
          <a:stretch/>
        </p:blipFill>
        <p:spPr>
          <a:xfrm>
            <a:off x="10710074" y="3113633"/>
            <a:ext cx="6438573" cy="203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4BB663-999D-0F86-B258-FE1CF281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5AB46B-7647-FFA1-3EA8-BFA9E53C1BEC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3CA692-8261-C11D-C5D5-AF05CB10DF1D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40919A-7140-D591-8E75-45728345172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4505B9F8-542E-5196-926C-7494236E53EB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E3E11A3-5A5A-A5CE-C678-281126E026B5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F9632A9-C2F6-E812-78F4-A80174042795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일반 사용자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83E0AF12-28DC-A904-2587-8516AE6EA457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8FBDCC2-FDB2-BBEC-81A7-326F4A666681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71EC5C4B-1439-D73F-3A82-5E7954DB43F1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AE28173-CC80-C334-5C1E-58A2D5E663B9}"/>
              </a:ext>
            </a:extLst>
          </p:cNvPr>
          <p:cNvSpPr/>
          <p:nvPr/>
        </p:nvSpPr>
        <p:spPr>
          <a:xfrm>
            <a:off x="9753600" y="41529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D6F4BEF5-74C6-3A55-A8E6-746A3C984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27" name="그래픽 26" descr="배지 윤곽선">
            <a:extLst>
              <a:ext uri="{FF2B5EF4-FFF2-40B4-BE49-F238E27FC236}">
                <a16:creationId xmlns:a16="http://schemas.microsoft.com/office/drawing/2014/main" id="{3BB3C7C8-FB93-BADA-1367-29043F41A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3200" y="4198811"/>
            <a:ext cx="684000" cy="684000"/>
          </a:xfrm>
          <a:prstGeom prst="rect">
            <a:avLst/>
          </a:prstGeom>
        </p:spPr>
      </p:pic>
      <p:sp>
        <p:nvSpPr>
          <p:cNvPr id="39" name="TextBox 15">
            <a:extLst>
              <a:ext uri="{FF2B5EF4-FFF2-40B4-BE49-F238E27FC236}">
                <a16:creationId xmlns:a16="http://schemas.microsoft.com/office/drawing/2014/main" id="{42FA6815-05E5-F22B-0CA7-A481215C6E8A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 사용자 계정으로 변경 및 현재 계정 표시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5EC5C869-B360-072A-FD7C-F30599A2BC22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 사용자 계정일 시 실행 가능한 기능 재한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6" name="그림 15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AE8E54-8428-C4B2-471A-11FB5DB13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6" r="3048" b="52733"/>
          <a:stretch/>
        </p:blipFill>
        <p:spPr>
          <a:xfrm>
            <a:off x="13981064" y="5870583"/>
            <a:ext cx="3695929" cy="2710298"/>
          </a:xfrm>
          <a:prstGeom prst="rect">
            <a:avLst/>
          </a:prstGeom>
        </p:spPr>
      </p:pic>
      <p:pic>
        <p:nvPicPr>
          <p:cNvPr id="18" name="그림 1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DA36B5-D543-9F33-4064-2210F1DB8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41" b="75947"/>
          <a:stretch/>
        </p:blipFill>
        <p:spPr>
          <a:xfrm>
            <a:off x="10170182" y="2031374"/>
            <a:ext cx="3695929" cy="1080000"/>
          </a:xfrm>
          <a:prstGeom prst="rect">
            <a:avLst/>
          </a:prstGeom>
        </p:spPr>
      </p:pic>
      <p:pic>
        <p:nvPicPr>
          <p:cNvPr id="19" name="그림 18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3A4D3D-B9FD-BA56-E2C1-675E62294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4" r="4679" b="53101"/>
          <a:stretch/>
        </p:blipFill>
        <p:spPr>
          <a:xfrm>
            <a:off x="14095593" y="1210202"/>
            <a:ext cx="3581400" cy="2689211"/>
          </a:xfrm>
          <a:prstGeom prst="rect">
            <a:avLst/>
          </a:prstGeom>
        </p:spPr>
      </p:pic>
      <p:pic>
        <p:nvPicPr>
          <p:cNvPr id="20" name="그림 19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7DC1EA-1283-6250-AD97-969571ADE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07"/>
          <a:stretch/>
        </p:blipFill>
        <p:spPr>
          <a:xfrm>
            <a:off x="9870956" y="4928721"/>
            <a:ext cx="3862865" cy="459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8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6EF87-7CF1-670A-23A9-77940573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3497E0-00C2-EF6E-A342-F36AE67F078E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761890-19C1-1ABB-26B6-845513A9210F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DB2EA3-7E70-4142-633F-8C8E90ADEBC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27A1427-5207-58E3-1C45-15F71BF47EEF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D11CBA6-603A-9A4E-900B-98AEC01E78DF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AE775F0-1E1A-C66E-163F-A705B4F8C704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환경 세팅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F9D7FCCC-4B52-0499-17E5-5EA841D0621C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396457C-62A6-D346-5FF5-EF767EDA03C8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06335135-E07E-FC0E-EBB0-4C3A4F34B4EE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78959C2-8158-9F02-678D-6E07CE263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62829"/>
              </p:ext>
            </p:extLst>
          </p:nvPr>
        </p:nvGraphicFramePr>
        <p:xfrm>
          <a:off x="1790700" y="2893150"/>
          <a:ext cx="14706600" cy="5907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353300">
                  <a:extLst>
                    <a:ext uri="{9D8B030D-6E8A-4147-A177-3AD203B41FA5}">
                      <a16:colId xmlns:a16="http://schemas.microsoft.com/office/drawing/2014/main" val="2853555724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23214681"/>
                    </a:ext>
                  </a:extLst>
                </a:gridCol>
              </a:tblGrid>
              <a:tr h="984658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357927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en-US" b="1" dirty="0"/>
                        <a:t>Solidity </a:t>
                      </a:r>
                      <a:r>
                        <a:rPr lang="ko-KR" altLang="en-US" b="1" dirty="0"/>
                        <a:t>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^0.8.0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418584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en-US" b="1"/>
                        <a:t>Remix </a:t>
                      </a:r>
                      <a:r>
                        <a:rPr lang="ko-KR" altLang="en-US" b="1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Compiler 0.8.0, Enable Optimization (</a:t>
                      </a:r>
                      <a:r>
                        <a:rPr lang="ko-KR" altLang="en-US" b="1"/>
                        <a:t>옵션</a:t>
                      </a:r>
                      <a:r>
                        <a:rPr lang="en-US" altLang="ko-KR" b="1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036689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로컬 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Ganache (http://127.0.0.1:7545)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50373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지갑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MetaMask (RPC </a:t>
                      </a:r>
                      <a:r>
                        <a:rPr lang="ko-KR" altLang="en-US" b="1"/>
                        <a:t>연결 설정</a:t>
                      </a:r>
                      <a:r>
                        <a:rPr lang="en-US" altLang="ko-KR" b="1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266841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프론트엔드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HTML, JavaScript, Web3.js v1.9.0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45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796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1F664-8181-70CB-D5F7-2E9416B6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917A4D-43EC-FC62-6F6A-38297C7232A4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C2C7C1-0B76-67FD-CA88-5A3CC378749D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717049-7668-2460-F21E-BBB9E4019DB8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73ED748-A879-A170-C47A-25A8282433F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CD84B0-7FEC-D791-567E-7E4931262942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AE139EE0-C783-3C89-5EC3-AA11483468F7}"/>
              </a:ext>
            </a:extLst>
          </p:cNvPr>
          <p:cNvSpPr txBox="1"/>
          <p:nvPr/>
        </p:nvSpPr>
        <p:spPr>
          <a:xfrm>
            <a:off x="702176" y="1389125"/>
            <a:ext cx="89752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배포 절차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ABI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및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주소 변경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94275BA8-89DF-74B2-8CBD-790B5A14849A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61D9A20-917B-5882-F208-D3EFFC5CAFA3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44D72DBC-8873-1239-A930-F665837BA49B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C5728B7-FFC3-5A70-E026-90811DBDF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930615"/>
              </p:ext>
            </p:extLst>
          </p:nvPr>
        </p:nvGraphicFramePr>
        <p:xfrm>
          <a:off x="1562100" y="3094312"/>
          <a:ext cx="15163800" cy="3429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1418884906"/>
                    </a:ext>
                  </a:extLst>
                </a:gridCol>
                <a:gridCol w="7581900">
                  <a:extLst>
                    <a:ext uri="{9D8B030D-6E8A-4147-A177-3AD203B41FA5}">
                      <a16:colId xmlns:a16="http://schemas.microsoft.com/office/drawing/2014/main" val="370634259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ko-KR" altLang="en-US" dirty="0"/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87917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Remix</a:t>
                      </a:r>
                      <a:r>
                        <a:rPr lang="ko-KR" altLang="en-US" b="1"/>
                        <a:t>에 </a:t>
                      </a:r>
                      <a:r>
                        <a:rPr lang="en-US" altLang="ko-KR" b="1"/>
                        <a:t>.sol </a:t>
                      </a:r>
                      <a:r>
                        <a:rPr lang="ko-KR" altLang="en-US" b="1"/>
                        <a:t>파일 업로드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26868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Compiler</a:t>
                      </a:r>
                      <a:r>
                        <a:rPr lang="ko-KR" altLang="en-US" b="1"/>
                        <a:t>에서 버전 선택 후 </a:t>
                      </a:r>
                      <a:r>
                        <a:rPr lang="en-US" altLang="ko-KR" b="1"/>
                        <a:t>Compile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67385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Deploy (Environment: Injected Web3 </a:t>
                      </a:r>
                      <a:r>
                        <a:rPr lang="ko-KR" altLang="en-US" b="1"/>
                        <a:t>또는 </a:t>
                      </a:r>
                      <a:r>
                        <a:rPr lang="en-US" b="1"/>
                        <a:t>Web3 Provider)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50156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ABI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Address </a:t>
                      </a:r>
                      <a:r>
                        <a:rPr lang="ko-KR" altLang="en-US" b="1" dirty="0"/>
                        <a:t>복사 후 </a:t>
                      </a:r>
                      <a:r>
                        <a:rPr lang="en-US" b="1" dirty="0"/>
                        <a:t>index.html</a:t>
                      </a:r>
                      <a:r>
                        <a:rPr lang="ko-KR" altLang="en-US" b="1" dirty="0"/>
                        <a:t>에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09712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B28592-BC8C-67AE-CB9D-EC733C733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59731"/>
              </p:ext>
            </p:extLst>
          </p:nvPr>
        </p:nvGraphicFramePr>
        <p:xfrm>
          <a:off x="1562100" y="7217323"/>
          <a:ext cx="15163800" cy="20828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1210425729"/>
                    </a:ext>
                  </a:extLst>
                </a:gridCol>
                <a:gridCol w="7581900">
                  <a:extLst>
                    <a:ext uri="{9D8B030D-6E8A-4147-A177-3AD203B41FA5}">
                      <a16:colId xmlns:a16="http://schemas.microsoft.com/office/drawing/2014/main" val="76632877"/>
                    </a:ext>
                  </a:extLst>
                </a:gridCol>
              </a:tblGrid>
              <a:tr h="69426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87579"/>
                  </a:ext>
                </a:extLst>
              </a:tr>
              <a:tr h="694267">
                <a:tc>
                  <a:txBody>
                    <a:bodyPr/>
                    <a:lstStyle/>
                    <a:p>
                      <a:r>
                        <a:rPr lang="en-US" b="1"/>
                        <a:t>ABI </a:t>
                      </a:r>
                      <a:r>
                        <a:rPr lang="ko-KR" altLang="en-US" b="1"/>
                        <a:t>재복사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컨트랙트 수정 시 새 </a:t>
                      </a:r>
                      <a:r>
                        <a:rPr lang="en-US" altLang="ko-KR" b="1"/>
                        <a:t>ABI </a:t>
                      </a:r>
                      <a:r>
                        <a:rPr lang="ko-KR" altLang="en-US" b="1"/>
                        <a:t>반드시 복사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6430"/>
                  </a:ext>
                </a:extLst>
              </a:tr>
              <a:tr h="694267">
                <a:tc>
                  <a:txBody>
                    <a:bodyPr/>
                    <a:lstStyle/>
                    <a:p>
                      <a:r>
                        <a:rPr lang="en-US" b="1"/>
                        <a:t>index.html </a:t>
                      </a:r>
                      <a:r>
                        <a:rPr lang="ko-KR" altLang="en-US" b="1"/>
                        <a:t>수정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const </a:t>
                      </a:r>
                      <a:r>
                        <a:rPr lang="en-US" b="1" dirty="0" err="1"/>
                        <a:t>contractAddress</a:t>
                      </a:r>
                      <a:r>
                        <a:rPr lang="en-US" b="1" dirty="0"/>
                        <a:t> = "0x..."const </a:t>
                      </a:r>
                      <a:r>
                        <a:rPr lang="en-US" b="1" dirty="0" err="1"/>
                        <a:t>abi</a:t>
                      </a:r>
                      <a:r>
                        <a:rPr lang="en-US" b="1" dirty="0"/>
                        <a:t> = [...]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350313"/>
                  </a:ext>
                </a:extLst>
              </a:tr>
            </a:tbl>
          </a:graphicData>
        </a:graphic>
      </p:graphicFrame>
      <p:sp>
        <p:nvSpPr>
          <p:cNvPr id="10" name="TextBox 17">
            <a:extLst>
              <a:ext uri="{FF2B5EF4-FFF2-40B4-BE49-F238E27FC236}">
                <a16:creationId xmlns:a16="http://schemas.microsoft.com/office/drawing/2014/main" id="{7C22A05E-121D-DEE3-ADD2-4102F863F36D}"/>
              </a:ext>
            </a:extLst>
          </p:cNvPr>
          <p:cNvSpPr txBox="1"/>
          <p:nvPr/>
        </p:nvSpPr>
        <p:spPr>
          <a:xfrm>
            <a:off x="1447800" y="2584104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배포 절차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9E4D3B6-F9E7-0E6E-FEC1-E54DC7DE8631}"/>
              </a:ext>
            </a:extLst>
          </p:cNvPr>
          <p:cNvSpPr txBox="1"/>
          <p:nvPr/>
        </p:nvSpPr>
        <p:spPr>
          <a:xfrm>
            <a:off x="1447800" y="6704138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ABI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및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주소 변경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3784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C8F5D-8E20-368F-C75D-84EE9680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C6DDBB-985E-A4E0-CFC4-B14C9164227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4A358E-D206-C29F-007F-6F22DB52F37C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68D718-B5B6-CEF2-DE7F-8B1691331E02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E6E2793-C211-45D1-CA9B-CAF40641D9F1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722E9A3-DD85-0EB4-770E-0731DE2FB21C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9D63720-00E8-468C-1EF8-C149061B339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4.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기능별 테스트 방법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4E40D9F2-6CAB-D924-81C3-67E95F14B2F0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D8E09DF-C947-8D68-CA3C-0838CA7C1F2D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6464CEC9-DDE0-8F68-D772-437E5B96AEB7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A8ED56-B9EA-6487-9B82-854B6D1BF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277533"/>
              </p:ext>
            </p:extLst>
          </p:nvPr>
        </p:nvGraphicFramePr>
        <p:xfrm>
          <a:off x="1638300" y="2809632"/>
          <a:ext cx="15011400" cy="59152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1426627343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349509845"/>
                    </a:ext>
                  </a:extLst>
                </a:gridCol>
              </a:tblGrid>
              <a:tr h="845038">
                <a:tc>
                  <a:txBody>
                    <a:bodyPr/>
                    <a:lstStyle/>
                    <a:p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테스트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359484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관리자 계정으로 로그인 후 값 입력 →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추가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059434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상품 </a:t>
                      </a:r>
                      <a:r>
                        <a:rPr lang="en-US" altLang="ko-KR" b="1"/>
                        <a:t>ID </a:t>
                      </a:r>
                      <a:r>
                        <a:rPr lang="ko-KR" altLang="en-US" b="1"/>
                        <a:t>입력 후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조회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791655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전체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전체 조회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버튼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4044879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관리자 계정으로 상품 </a:t>
                      </a:r>
                      <a:r>
                        <a:rPr lang="en-US" altLang="ko-KR" b="1"/>
                        <a:t>ID </a:t>
                      </a:r>
                      <a:r>
                        <a:rPr lang="ko-KR" altLang="en-US" b="1"/>
                        <a:t>및 수량 입력 후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수정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118171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관리자 계정으로 상품 </a:t>
                      </a:r>
                      <a:r>
                        <a:rPr lang="en-US" altLang="ko-KR" b="1" dirty="0"/>
                        <a:t>ID </a:t>
                      </a:r>
                      <a:r>
                        <a:rPr lang="ko-KR" altLang="en-US" b="1" dirty="0"/>
                        <a:t>입력 후 </a:t>
                      </a:r>
                      <a:r>
                        <a:rPr lang="en-US" altLang="ko-KR" b="1" dirty="0"/>
                        <a:t>[</a:t>
                      </a:r>
                      <a:r>
                        <a:rPr lang="ko-KR" altLang="en-US" b="1" dirty="0"/>
                        <a:t>삭제</a:t>
                      </a:r>
                      <a:r>
                        <a:rPr lang="en-US" altLang="ko-KR" b="1" dirty="0"/>
                        <a:t>] </a:t>
                      </a:r>
                      <a:r>
                        <a:rPr lang="ko-KR" altLang="en-US" b="1" dirty="0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612409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권한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MetaMask </a:t>
                      </a:r>
                      <a:r>
                        <a:rPr lang="ko-KR" altLang="en-US" b="1" dirty="0"/>
                        <a:t>계정 전환 → 관리자 아닌 계정에서 버튼 숨김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94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0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2D3DA-83C2-B071-FD3F-2DC92279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90FF77-43B5-57BA-D322-3BB6C6A46AD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CF4359-C731-607F-233A-D5043EB58B9B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6F8680-DC87-3AAD-3D01-5C5426F6ECB9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974D1F6-1A30-7E1E-BE8C-D8D7B16804B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B766A26-DF7F-CEF5-8029-19C9BDB27DF7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C31DE3B9-2CDF-3FE2-8C36-12EBB2F93374}"/>
              </a:ext>
            </a:extLst>
          </p:cNvPr>
          <p:cNvSpPr txBox="1"/>
          <p:nvPr/>
        </p:nvSpPr>
        <p:spPr>
          <a:xfrm>
            <a:off x="702176" y="1389125"/>
            <a:ext cx="66130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5.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운영 및 유지보수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로그 및 오류 관리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11" name="Group 18">
            <a:extLst>
              <a:ext uri="{FF2B5EF4-FFF2-40B4-BE49-F238E27FC236}">
                <a16:creationId xmlns:a16="http://schemas.microsoft.com/office/drawing/2014/main" id="{1DB7509C-93D1-23C8-36F0-15D62CEA20C6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C3D8E0E7-9A44-4C6C-7562-ED73F6AE7335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B5C696F3-1F34-CADD-06F6-19D3320C3DE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0CE2F57-1F05-B53C-B263-4504CD16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480395"/>
              </p:ext>
            </p:extLst>
          </p:nvPr>
        </p:nvGraphicFramePr>
        <p:xfrm>
          <a:off x="1638300" y="3238500"/>
          <a:ext cx="15011400" cy="30734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3685575864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607736433"/>
                    </a:ext>
                  </a:extLst>
                </a:gridCol>
              </a:tblGrid>
              <a:tr h="102446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주의사항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159701"/>
                  </a:ext>
                </a:extLst>
              </a:tr>
              <a:tr h="1024467">
                <a:tc>
                  <a:txBody>
                    <a:bodyPr/>
                    <a:lstStyle/>
                    <a:p>
                      <a:r>
                        <a:rPr lang="en-US" b="1" dirty="0"/>
                        <a:t>Ganache </a:t>
                      </a:r>
                      <a:r>
                        <a:rPr lang="ko-KR" altLang="en-US" b="1" dirty="0"/>
                        <a:t>재시작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주소 초기화 → 컨트랙트 재배포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8416"/>
                  </a:ext>
                </a:extLst>
              </a:tr>
              <a:tr h="1024467"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프론트엔드</a:t>
                      </a:r>
                      <a:r>
                        <a:rPr lang="ko-KR" altLang="en-US" b="1" dirty="0"/>
                        <a:t>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MetaMask </a:t>
                      </a:r>
                      <a:r>
                        <a:rPr lang="ko-KR" altLang="en-US" b="1" dirty="0"/>
                        <a:t>로그인 유지 필수</a:t>
                      </a:r>
                      <a:r>
                        <a:rPr lang="en-US" altLang="ko-KR" b="1" dirty="0"/>
                        <a:t>Live Server</a:t>
                      </a:r>
                      <a:r>
                        <a:rPr lang="ko-KR" altLang="en-US" b="1" dirty="0"/>
                        <a:t>로 실행 권장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36503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3955CFB-3CBE-DF4A-2A8F-0175D6CA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66980"/>
              </p:ext>
            </p:extLst>
          </p:nvPr>
        </p:nvGraphicFramePr>
        <p:xfrm>
          <a:off x="1638300" y="7452418"/>
          <a:ext cx="15011400" cy="1829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2950922718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270979127"/>
                    </a:ext>
                  </a:extLst>
                </a:gridCol>
              </a:tblGrid>
              <a:tr h="594466">
                <a:tc>
                  <a:txBody>
                    <a:bodyPr/>
                    <a:lstStyle/>
                    <a:p>
                      <a:r>
                        <a:rPr lang="ko-KR" altLang="en-US"/>
                        <a:t>확인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예시 오류 메시지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232719"/>
                  </a:ext>
                </a:extLst>
              </a:tr>
              <a:tr h="594466">
                <a:tc>
                  <a:txBody>
                    <a:bodyPr/>
                    <a:lstStyle/>
                    <a:p>
                      <a:r>
                        <a:rPr lang="en-US" b="1"/>
                        <a:t>Remix Console</a:t>
                      </a:r>
                      <a:r>
                        <a:rPr lang="ko-KR" altLang="en-US" b="1"/>
                        <a:t>브라우저 </a:t>
                      </a:r>
                      <a:r>
                        <a:rPr lang="en-US" b="1"/>
                        <a:t>Console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"Only owner can perform this action""Product does not exist""Contract is not pending"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188692"/>
                  </a:ext>
                </a:extLst>
              </a:tr>
              <a:tr h="594466">
                <a:tc>
                  <a:txBody>
                    <a:bodyPr/>
                    <a:lstStyle/>
                    <a:p>
                      <a:r>
                        <a:rPr lang="ko-KR" altLang="en-US" b="1"/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필요 시 </a:t>
                      </a:r>
                      <a:r>
                        <a:rPr lang="en-US" altLang="ko-KR" b="1" dirty="0"/>
                        <a:t>event </a:t>
                      </a:r>
                      <a:r>
                        <a:rPr lang="ko-KR" altLang="en-US" b="1" dirty="0"/>
                        <a:t>로그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610062"/>
                  </a:ext>
                </a:extLst>
              </a:tr>
            </a:tbl>
          </a:graphicData>
        </a:graphic>
      </p:graphicFrame>
      <p:sp>
        <p:nvSpPr>
          <p:cNvPr id="16" name="TextBox 17">
            <a:extLst>
              <a:ext uri="{FF2B5EF4-FFF2-40B4-BE49-F238E27FC236}">
                <a16:creationId xmlns:a16="http://schemas.microsoft.com/office/drawing/2014/main" id="{4679E09B-58B1-7D9E-3A1B-E7A6F77FF5A6}"/>
              </a:ext>
            </a:extLst>
          </p:cNvPr>
          <p:cNvSpPr txBox="1"/>
          <p:nvPr/>
        </p:nvSpPr>
        <p:spPr>
          <a:xfrm>
            <a:off x="1447800" y="2636365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운영 및 유지보수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AF16EAF-3C80-ED23-9AA1-021DE4408726}"/>
              </a:ext>
            </a:extLst>
          </p:cNvPr>
          <p:cNvSpPr txBox="1"/>
          <p:nvPr/>
        </p:nvSpPr>
        <p:spPr>
          <a:xfrm>
            <a:off x="1447800" y="6851102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로그 및 오류 관리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795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A6F68-51D3-127A-A645-C41F6504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D6D8E5D-18F0-0785-1580-F9B46238E717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C6E326-E1AF-278A-3A34-261105A24359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C278B21-B5A5-5761-51F4-7CAC7886327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1280166-9982-FA01-0388-4F6F5E06535C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4F47FA-CE61-56DF-FD7E-5D8C8431D757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DA2BC86-7CC5-063A-2AEC-EC2542CCA4F5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6.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배포 이후 관리 방안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D402C4D9-9598-5194-B75E-44A9F035A56C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5CF92D0-F0C3-77DC-BD99-2651C657CC69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AB26DCE0-4650-83CE-CCD7-3959A762C92A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4340DE-9AF0-4DE5-F556-E3BCA499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78201"/>
              </p:ext>
            </p:extLst>
          </p:nvPr>
        </p:nvGraphicFramePr>
        <p:xfrm>
          <a:off x="1714500" y="3635270"/>
          <a:ext cx="14859000" cy="42388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29500">
                  <a:extLst>
                    <a:ext uri="{9D8B030D-6E8A-4147-A177-3AD203B41FA5}">
                      <a16:colId xmlns:a16="http://schemas.microsoft.com/office/drawing/2014/main" val="90850501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1424257209"/>
                    </a:ext>
                  </a:extLst>
                </a:gridCol>
              </a:tblGrid>
              <a:tr h="100891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전략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710190"/>
                  </a:ext>
                </a:extLst>
              </a:tr>
              <a:tr h="1008917">
                <a:tc>
                  <a:txBody>
                    <a:bodyPr/>
                    <a:lstStyle/>
                    <a:p>
                      <a:r>
                        <a:rPr lang="ko-KR" altLang="en-US" b="1"/>
                        <a:t>컨트랙트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기존 주소는 불변 → 수정 시 재배포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162917"/>
                  </a:ext>
                </a:extLst>
              </a:tr>
              <a:tr h="1008917">
                <a:tc>
                  <a:txBody>
                    <a:bodyPr/>
                    <a:lstStyle/>
                    <a:p>
                      <a:r>
                        <a:rPr lang="ko-KR" altLang="en-US" b="1"/>
                        <a:t>사용자 리뷰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Smart Contract</a:t>
                      </a:r>
                      <a:r>
                        <a:rPr lang="ko-KR" altLang="en-US" b="1" dirty="0"/>
                        <a:t>에 </a:t>
                      </a:r>
                      <a:r>
                        <a:rPr lang="en-US" b="1" dirty="0"/>
                        <a:t>on-chain </a:t>
                      </a:r>
                      <a:r>
                        <a:rPr lang="ko-KR" altLang="en-US" b="1" dirty="0"/>
                        <a:t>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840263"/>
                  </a:ext>
                </a:extLst>
              </a:tr>
              <a:tr h="1212117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보안 고려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onlyOwner</a:t>
                      </a:r>
                      <a:r>
                        <a:rPr lang="en-US" b="1" dirty="0"/>
                        <a:t>, require </a:t>
                      </a:r>
                      <a:r>
                        <a:rPr lang="ko-KR" altLang="en-US" b="1" dirty="0"/>
                        <a:t>등 접근 </a:t>
                      </a:r>
                      <a:r>
                        <a:rPr lang="ko-KR" altLang="en-US" b="1" dirty="0" err="1"/>
                        <a:t>제한자</a:t>
                      </a:r>
                      <a:r>
                        <a:rPr lang="ko-KR" altLang="en-US" b="1" dirty="0"/>
                        <a:t> 유지 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915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03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047846"/>
            <a:chOff x="0" y="0"/>
            <a:chExt cx="4816593" cy="1856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56223"/>
            </a:xfrm>
            <a:custGeom>
              <a:avLst/>
              <a:gdLst/>
              <a:ahLst/>
              <a:cxnLst/>
              <a:rect l="l" t="t" r="r" b="b"/>
              <a:pathLst>
                <a:path w="4816592" h="1856223">
                  <a:moveTo>
                    <a:pt x="0" y="0"/>
                  </a:moveTo>
                  <a:lnTo>
                    <a:pt x="4816592" y="0"/>
                  </a:lnTo>
                  <a:lnTo>
                    <a:pt x="4816592" y="1856223"/>
                  </a:lnTo>
                  <a:lnTo>
                    <a:pt x="0" y="1856223"/>
                  </a:lnTo>
                  <a:close/>
                </a:path>
              </a:pathLst>
            </a:custGeom>
            <a:solidFill>
              <a:srgbClr val="FD5B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03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40708" y="8572323"/>
            <a:ext cx="3006584" cy="43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4"/>
              </a:lnSpc>
              <a:spcBef>
                <a:spcPct val="0"/>
              </a:spcBef>
            </a:pPr>
            <a:r>
              <a:rPr lang="ko-KR" altLang="en-US" sz="2581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스마트금융과 정승인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03E9513-9C6D-38FF-0522-2198033F29E5}"/>
              </a:ext>
            </a:extLst>
          </p:cNvPr>
          <p:cNvSpPr txBox="1"/>
          <p:nvPr/>
        </p:nvSpPr>
        <p:spPr>
          <a:xfrm>
            <a:off x="6629549" y="4430100"/>
            <a:ext cx="5028902" cy="1426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77"/>
              </a:lnSpc>
              <a:spcBef>
                <a:spcPct val="0"/>
              </a:spcBef>
            </a:pPr>
            <a:r>
              <a:rPr lang="ko-KR" altLang="en-US" sz="8483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  <a:endParaRPr lang="en-US" sz="8483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021426" y="1180333"/>
            <a:ext cx="2245146" cy="51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 dirty="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CONTENTS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1CB1C7-2AB0-3584-F42E-1080486230A0}"/>
              </a:ext>
            </a:extLst>
          </p:cNvPr>
          <p:cNvGrpSpPr/>
          <p:nvPr/>
        </p:nvGrpSpPr>
        <p:grpSpPr>
          <a:xfrm>
            <a:off x="1939600" y="2400300"/>
            <a:ext cx="14408799" cy="6706367"/>
            <a:chOff x="1939600" y="2400300"/>
            <a:chExt cx="14408799" cy="6706367"/>
          </a:xfrm>
        </p:grpSpPr>
        <p:sp>
          <p:nvSpPr>
            <p:cNvPr id="2" name="TextBox 2"/>
            <p:cNvSpPr txBox="1"/>
            <p:nvPr/>
          </p:nvSpPr>
          <p:spPr>
            <a:xfrm>
              <a:off x="1939600" y="2400300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개요 및 전체 구성도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939600" y="3866979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함수 설명 및 시퀀스 다이어그램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39600" y="5333658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테스트 결과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39600" y="6800337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결과 화면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1939600" y="3553466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939600" y="5020145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1939600" y="6486824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410A7A37-2FA7-E74D-A1FF-A3FD338C0481}"/>
                </a:ext>
              </a:extLst>
            </p:cNvPr>
            <p:cNvSpPr txBox="1"/>
            <p:nvPr/>
          </p:nvSpPr>
          <p:spPr>
            <a:xfrm>
              <a:off x="1939600" y="8267014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 및 운영 가이드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E7035768-D99F-024D-BC86-8DE5C3862050}"/>
                </a:ext>
              </a:extLst>
            </p:cNvPr>
            <p:cNvSpPr/>
            <p:nvPr/>
          </p:nvSpPr>
          <p:spPr>
            <a:xfrm>
              <a:off x="1939600" y="7953503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0391F-0AF4-C20D-8DC3-144C49EF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F62C67-CAAB-E87B-1333-806F5F27FBF8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F9A51C-460C-2ED7-6FB0-E19248A9EDB9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41CFF4-45F1-165D-6BBC-EC6D8936753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FAE26C-48E0-4F1E-9897-192F372AC008}"/>
              </a:ext>
            </a:extLst>
          </p:cNvPr>
          <p:cNvGrpSpPr/>
          <p:nvPr/>
        </p:nvGrpSpPr>
        <p:grpSpPr>
          <a:xfrm>
            <a:off x="989647" y="3695700"/>
            <a:ext cx="7483235" cy="5956299"/>
            <a:chOff x="0" y="0"/>
            <a:chExt cx="4057221" cy="9596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1B00C46-4EAB-F477-40BD-BB322B1D2983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A3D8121-39E9-0C73-4C6C-BDA1963FBEB4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EB32336-16A4-60A9-E582-279DDB443776}"/>
              </a:ext>
            </a:extLst>
          </p:cNvPr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CD001E4-F3B5-42F9-CE92-C2ADC15F1A04}"/>
              </a:ext>
            </a:extLst>
          </p:cNvPr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4929B60-F18C-3E0E-1771-1832C711E21B}"/>
              </a:ext>
            </a:extLst>
          </p:cNvPr>
          <p:cNvSpPr txBox="1"/>
          <p:nvPr/>
        </p:nvSpPr>
        <p:spPr>
          <a:xfrm>
            <a:off x="974964" y="2424887"/>
            <a:ext cx="7395313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 소개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3861A9EE-877A-EA62-195F-B5CC570260D6}"/>
              </a:ext>
            </a:extLst>
          </p:cNvPr>
          <p:cNvSpPr/>
          <p:nvPr/>
        </p:nvSpPr>
        <p:spPr>
          <a:xfrm>
            <a:off x="790495" y="241960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1AD5E09E-37D4-9EE4-61E5-03DBE39A5A7C}"/>
              </a:ext>
            </a:extLst>
          </p:cNvPr>
          <p:cNvSpPr/>
          <p:nvPr/>
        </p:nvSpPr>
        <p:spPr>
          <a:xfrm flipH="1">
            <a:off x="8370277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9D8EE822-205E-6D01-6584-7564C9EE7821}"/>
              </a:ext>
            </a:extLst>
          </p:cNvPr>
          <p:cNvSpPr txBox="1"/>
          <p:nvPr/>
        </p:nvSpPr>
        <p:spPr>
          <a:xfrm>
            <a:off x="989646" y="479207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Solidity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 작성된 스마트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컨트랙트를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기반으로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9F4AE0C5-DECB-2B5E-167F-D334BD05889B}"/>
              </a:ext>
            </a:extLst>
          </p:cNvPr>
          <p:cNvSpPr txBox="1"/>
          <p:nvPr/>
        </p:nvSpPr>
        <p:spPr>
          <a:xfrm>
            <a:off x="989646" y="3740987"/>
            <a:ext cx="7483236" cy="86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Inventory Dapp 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스마트컨트랙트를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활용한 재고 관리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시스탬</a:t>
            </a:r>
            <a:endParaRPr lang="en-US" sz="24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038C2B5-73F6-974A-8F13-454F2AD46B13}"/>
              </a:ext>
            </a:extLst>
          </p:cNvPr>
          <p:cNvSpPr txBox="1"/>
          <p:nvPr/>
        </p:nvSpPr>
        <p:spPr>
          <a:xfrm>
            <a:off x="989646" y="558011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상품의 추가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수정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삭제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조회 기능을 제공하는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F02BE279-5913-53E6-E010-DF4303C64124}"/>
              </a:ext>
            </a:extLst>
          </p:cNvPr>
          <p:cNvSpPr txBox="1"/>
          <p:nvPr/>
        </p:nvSpPr>
        <p:spPr>
          <a:xfrm>
            <a:off x="989646" y="636814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분산형 제고관리 웹 어플리케이션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DFFF0C03-475C-66C6-8B7A-D9FEA4CD0656}"/>
              </a:ext>
            </a:extLst>
          </p:cNvPr>
          <p:cNvSpPr txBox="1"/>
          <p:nvPr/>
        </p:nvSpPr>
        <p:spPr>
          <a:xfrm>
            <a:off x="989646" y="715618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관리자만 특정 기능을 수행할 수 있게 접근 제어 기능을 가짐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19BC0E2A-1F60-25AF-E7C2-67108CF4EC46}"/>
              </a:ext>
            </a:extLst>
          </p:cNvPr>
          <p:cNvSpPr txBox="1"/>
          <p:nvPr/>
        </p:nvSpPr>
        <p:spPr>
          <a:xfrm>
            <a:off x="989646" y="794421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MeataMask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를 이용한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Ganache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네트워크와의 연결로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3B1934E7-2A0F-8D4C-AD0A-986A8D2CDAD5}"/>
              </a:ext>
            </a:extLst>
          </p:cNvPr>
          <p:cNvSpPr txBox="1"/>
          <p:nvPr/>
        </p:nvSpPr>
        <p:spPr>
          <a:xfrm>
            <a:off x="989646" y="873225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로컬 블록체인 환경에서 동작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45" name="AutoShape 6">
            <a:extLst>
              <a:ext uri="{FF2B5EF4-FFF2-40B4-BE49-F238E27FC236}">
                <a16:creationId xmlns:a16="http://schemas.microsoft.com/office/drawing/2014/main" id="{21D99D05-D0A4-E9CC-B2AF-4A81021BDD05}"/>
              </a:ext>
            </a:extLst>
          </p:cNvPr>
          <p:cNvSpPr/>
          <p:nvPr/>
        </p:nvSpPr>
        <p:spPr>
          <a:xfrm>
            <a:off x="1172787" y="616458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CEB9B724-077E-FDAB-5F9F-F3B73AC29CD9}"/>
              </a:ext>
            </a:extLst>
          </p:cNvPr>
          <p:cNvSpPr/>
          <p:nvPr/>
        </p:nvSpPr>
        <p:spPr>
          <a:xfrm>
            <a:off x="1172787" y="695706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7" name="AutoShape 6">
            <a:extLst>
              <a:ext uri="{FF2B5EF4-FFF2-40B4-BE49-F238E27FC236}">
                <a16:creationId xmlns:a16="http://schemas.microsoft.com/office/drawing/2014/main" id="{535DBF58-D9D9-5403-49C8-4629571C03EF}"/>
              </a:ext>
            </a:extLst>
          </p:cNvPr>
          <p:cNvSpPr/>
          <p:nvPr/>
        </p:nvSpPr>
        <p:spPr>
          <a:xfrm>
            <a:off x="1172787" y="774954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8" name="AutoShape 6">
            <a:extLst>
              <a:ext uri="{FF2B5EF4-FFF2-40B4-BE49-F238E27FC236}">
                <a16:creationId xmlns:a16="http://schemas.microsoft.com/office/drawing/2014/main" id="{C336F3E5-AD7E-F392-4135-33E94F84042D}"/>
              </a:ext>
            </a:extLst>
          </p:cNvPr>
          <p:cNvSpPr/>
          <p:nvPr/>
        </p:nvSpPr>
        <p:spPr>
          <a:xfrm>
            <a:off x="1172787" y="854202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9" name="AutoShape 6">
            <a:extLst>
              <a:ext uri="{FF2B5EF4-FFF2-40B4-BE49-F238E27FC236}">
                <a16:creationId xmlns:a16="http://schemas.microsoft.com/office/drawing/2014/main" id="{BB84C33F-3D1B-8EB2-4280-A44729305C1F}"/>
              </a:ext>
            </a:extLst>
          </p:cNvPr>
          <p:cNvSpPr/>
          <p:nvPr/>
        </p:nvSpPr>
        <p:spPr>
          <a:xfrm>
            <a:off x="1172787" y="93345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0" name="Group 5">
            <a:extLst>
              <a:ext uri="{FF2B5EF4-FFF2-40B4-BE49-F238E27FC236}">
                <a16:creationId xmlns:a16="http://schemas.microsoft.com/office/drawing/2014/main" id="{0C763B7E-0FBC-56C8-6C9B-46FBCB4E9A4C}"/>
              </a:ext>
            </a:extLst>
          </p:cNvPr>
          <p:cNvGrpSpPr/>
          <p:nvPr/>
        </p:nvGrpSpPr>
        <p:grpSpPr>
          <a:xfrm>
            <a:off x="8941577" y="3695700"/>
            <a:ext cx="8778635" cy="5956299"/>
            <a:chOff x="0" y="0"/>
            <a:chExt cx="4057221" cy="959633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6C1B9310-984E-99A6-6D92-3CE50C52DE4E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1BB1B69B-7850-35BF-AC84-84FE47FDA449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AD7BB3F7-B06E-C36B-4AAD-60BFA195F210}"/>
              </a:ext>
            </a:extLst>
          </p:cNvPr>
          <p:cNvSpPr txBox="1"/>
          <p:nvPr/>
        </p:nvSpPr>
        <p:spPr>
          <a:xfrm>
            <a:off x="9083835" y="2424887"/>
            <a:ext cx="849412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 기술 스택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4" name="Freeform 30">
            <a:extLst>
              <a:ext uri="{FF2B5EF4-FFF2-40B4-BE49-F238E27FC236}">
                <a16:creationId xmlns:a16="http://schemas.microsoft.com/office/drawing/2014/main" id="{6D898320-93AF-37CC-F7B1-8F32DD055936}"/>
              </a:ext>
            </a:extLst>
          </p:cNvPr>
          <p:cNvSpPr/>
          <p:nvPr/>
        </p:nvSpPr>
        <p:spPr>
          <a:xfrm flipH="1">
            <a:off x="1757795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5" name="Freeform 29">
            <a:extLst>
              <a:ext uri="{FF2B5EF4-FFF2-40B4-BE49-F238E27FC236}">
                <a16:creationId xmlns:a16="http://schemas.microsoft.com/office/drawing/2014/main" id="{77E763DD-A670-925C-202A-F1C67C5ABCD3}"/>
              </a:ext>
            </a:extLst>
          </p:cNvPr>
          <p:cNvSpPr/>
          <p:nvPr/>
        </p:nvSpPr>
        <p:spPr>
          <a:xfrm>
            <a:off x="889936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5F62AF17-544D-007C-544F-82C601B43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9182"/>
              </p:ext>
            </p:extLst>
          </p:nvPr>
        </p:nvGraphicFramePr>
        <p:xfrm>
          <a:off x="9216094" y="3924300"/>
          <a:ext cx="8229600" cy="5410202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99536727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92245137"/>
                    </a:ext>
                  </a:extLst>
                </a:gridCol>
              </a:tblGrid>
              <a:tr h="772886">
                <a:tc>
                  <a:txBody>
                    <a:bodyPr/>
                    <a:lstStyle/>
                    <a:p>
                      <a:r>
                        <a:rPr lang="ko-KR" altLang="en-US"/>
                        <a:t>분류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 기술 및 도구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400092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프론트엔드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HTML, JavaScript, Web3.js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151811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지갑 연동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MetaMask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8594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스마트컨트랙트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Solidity (v0.8.0)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71635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로컬 블록체인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Ganache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609386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en-US" b="1"/>
                        <a:t>IDE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Remix IDE, VS Code </a:t>
                      </a:r>
                      <a:r>
                        <a:rPr lang="ko-KR" altLang="en-US"/>
                        <a:t>또는 </a:t>
                      </a:r>
                      <a:r>
                        <a:rPr lang="en-US"/>
                        <a:t>Cursor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48697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기타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Chrome </a:t>
                      </a:r>
                      <a:r>
                        <a:rPr lang="ko-KR" altLang="en-US" dirty="0"/>
                        <a:t>브라우저</a:t>
                      </a:r>
                      <a:r>
                        <a:rPr lang="en-US" altLang="ko-KR" dirty="0"/>
                        <a:t>, </a:t>
                      </a:r>
                      <a:r>
                        <a:rPr lang="en-US" dirty="0"/>
                        <a:t>Live Server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36718"/>
                  </a:ext>
                </a:extLst>
              </a:tr>
            </a:tbl>
          </a:graphicData>
        </a:graphic>
      </p:graphicFrame>
      <p:sp>
        <p:nvSpPr>
          <p:cNvPr id="35" name="AutoShape 6">
            <a:extLst>
              <a:ext uri="{FF2B5EF4-FFF2-40B4-BE49-F238E27FC236}">
                <a16:creationId xmlns:a16="http://schemas.microsoft.com/office/drawing/2014/main" id="{7232911D-EC04-5D37-8E4B-5B3C3FA5A1FE}"/>
              </a:ext>
            </a:extLst>
          </p:cNvPr>
          <p:cNvSpPr/>
          <p:nvPr/>
        </p:nvSpPr>
        <p:spPr>
          <a:xfrm>
            <a:off x="9216095" y="477033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7" name="AutoShape 6">
            <a:extLst>
              <a:ext uri="{FF2B5EF4-FFF2-40B4-BE49-F238E27FC236}">
                <a16:creationId xmlns:a16="http://schemas.microsoft.com/office/drawing/2014/main" id="{E6621595-ECCD-8772-72B5-205C393C8282}"/>
              </a:ext>
            </a:extLst>
          </p:cNvPr>
          <p:cNvSpPr/>
          <p:nvPr/>
        </p:nvSpPr>
        <p:spPr>
          <a:xfrm>
            <a:off x="9216095" y="5531029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8" name="AutoShape 6">
            <a:extLst>
              <a:ext uri="{FF2B5EF4-FFF2-40B4-BE49-F238E27FC236}">
                <a16:creationId xmlns:a16="http://schemas.microsoft.com/office/drawing/2014/main" id="{116AA117-6EA7-FD40-0925-B416F2D84B23}"/>
              </a:ext>
            </a:extLst>
          </p:cNvPr>
          <p:cNvSpPr/>
          <p:nvPr/>
        </p:nvSpPr>
        <p:spPr>
          <a:xfrm>
            <a:off x="9216095" y="6291723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9" name="AutoShape 6">
            <a:extLst>
              <a:ext uri="{FF2B5EF4-FFF2-40B4-BE49-F238E27FC236}">
                <a16:creationId xmlns:a16="http://schemas.microsoft.com/office/drawing/2014/main" id="{F1A11547-38EF-3F4B-5180-17D52778DC69}"/>
              </a:ext>
            </a:extLst>
          </p:cNvPr>
          <p:cNvSpPr/>
          <p:nvPr/>
        </p:nvSpPr>
        <p:spPr>
          <a:xfrm>
            <a:off x="9216095" y="7052417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0" name="AutoShape 6">
            <a:extLst>
              <a:ext uri="{FF2B5EF4-FFF2-40B4-BE49-F238E27FC236}">
                <a16:creationId xmlns:a16="http://schemas.microsoft.com/office/drawing/2014/main" id="{7491B6F6-C7F7-7A8F-1A73-F94A33CD9896}"/>
              </a:ext>
            </a:extLst>
          </p:cNvPr>
          <p:cNvSpPr/>
          <p:nvPr/>
        </p:nvSpPr>
        <p:spPr>
          <a:xfrm>
            <a:off x="9216095" y="7813111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1" name="AutoShape 6">
            <a:extLst>
              <a:ext uri="{FF2B5EF4-FFF2-40B4-BE49-F238E27FC236}">
                <a16:creationId xmlns:a16="http://schemas.microsoft.com/office/drawing/2014/main" id="{21303700-E7A0-BC80-CFA0-62948468C5B0}"/>
              </a:ext>
            </a:extLst>
          </p:cNvPr>
          <p:cNvSpPr/>
          <p:nvPr/>
        </p:nvSpPr>
        <p:spPr>
          <a:xfrm>
            <a:off x="9216095" y="857380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2" name="AutoShape 6">
            <a:extLst>
              <a:ext uri="{FF2B5EF4-FFF2-40B4-BE49-F238E27FC236}">
                <a16:creationId xmlns:a16="http://schemas.microsoft.com/office/drawing/2014/main" id="{A364C8B6-D487-DB8A-A207-5D811C186A39}"/>
              </a:ext>
            </a:extLst>
          </p:cNvPr>
          <p:cNvSpPr/>
          <p:nvPr/>
        </p:nvSpPr>
        <p:spPr>
          <a:xfrm>
            <a:off x="9216095" y="9334500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3" name="AutoShape 6">
            <a:extLst>
              <a:ext uri="{FF2B5EF4-FFF2-40B4-BE49-F238E27FC236}">
                <a16:creationId xmlns:a16="http://schemas.microsoft.com/office/drawing/2014/main" id="{756B03D3-D913-6C95-BE74-A39AA00A1A34}"/>
              </a:ext>
            </a:extLst>
          </p:cNvPr>
          <p:cNvSpPr/>
          <p:nvPr/>
        </p:nvSpPr>
        <p:spPr>
          <a:xfrm>
            <a:off x="1172787" y="53721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17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28995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6398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 구성도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3895494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flipH="1">
            <a:off x="14080903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2" name="그림 3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37B15A-3ACF-8F06-2A99-604C9BB0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21" t="81913" r="42715" b="8559"/>
          <a:stretch/>
        </p:blipFill>
        <p:spPr>
          <a:xfrm>
            <a:off x="10211346" y="7981159"/>
            <a:ext cx="685800" cy="91440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8507C5-A6C3-609F-4F9E-E690E5AA6CD6}"/>
              </a:ext>
            </a:extLst>
          </p:cNvPr>
          <p:cNvSpPr/>
          <p:nvPr/>
        </p:nvSpPr>
        <p:spPr>
          <a:xfrm>
            <a:off x="1571129" y="2562167"/>
            <a:ext cx="3168331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27DDDA-4922-9B7E-2E24-AF4DDD2027F1}"/>
              </a:ext>
            </a:extLst>
          </p:cNvPr>
          <p:cNvSpPr txBox="1"/>
          <p:nvPr/>
        </p:nvSpPr>
        <p:spPr>
          <a:xfrm>
            <a:off x="1745594" y="2905907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사용자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브라우저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876B723-9DDC-1814-FA76-0515AC5EDCDC}"/>
              </a:ext>
            </a:extLst>
          </p:cNvPr>
          <p:cNvSpPr/>
          <p:nvPr/>
        </p:nvSpPr>
        <p:spPr>
          <a:xfrm>
            <a:off x="9552800" y="2598696"/>
            <a:ext cx="6582959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85DF7F-E63C-0712-DF12-CFB85A56B091}"/>
              </a:ext>
            </a:extLst>
          </p:cNvPr>
          <p:cNvSpPr txBox="1"/>
          <p:nvPr/>
        </p:nvSpPr>
        <p:spPr>
          <a:xfrm>
            <a:off x="9727265" y="3005520"/>
            <a:ext cx="6408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Inventory Dapp</a:t>
            </a:r>
          </a:p>
          <a:p>
            <a:pPr algn="ctr"/>
            <a:r>
              <a:rPr lang="en-US" altLang="ko-KR" sz="2800" b="1" dirty="0"/>
              <a:t>(index.html + app.js)</a:t>
            </a:r>
          </a:p>
        </p:txBody>
      </p:sp>
      <p:pic>
        <p:nvPicPr>
          <p:cNvPr id="39" name="그래픽 38" descr="CMD 터미널 단색으로 채워진">
            <a:extLst>
              <a:ext uri="{FF2B5EF4-FFF2-40B4-BE49-F238E27FC236}">
                <a16:creationId xmlns:a16="http://schemas.microsoft.com/office/drawing/2014/main" id="{2341B737-E470-5BC6-23DC-F742886B1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649" y="2736542"/>
            <a:ext cx="1357194" cy="1357194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53B4A79-E94A-CE1A-C217-1F3ADB72D57E}"/>
              </a:ext>
            </a:extLst>
          </p:cNvPr>
          <p:cNvSpPr/>
          <p:nvPr/>
        </p:nvSpPr>
        <p:spPr>
          <a:xfrm>
            <a:off x="9552800" y="5131333"/>
            <a:ext cx="6582958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2A7CA7-9D4B-4B22-C275-3E8294F5D506}"/>
              </a:ext>
            </a:extLst>
          </p:cNvPr>
          <p:cNvSpPr txBox="1"/>
          <p:nvPr/>
        </p:nvSpPr>
        <p:spPr>
          <a:xfrm>
            <a:off x="9711554" y="5538157"/>
            <a:ext cx="6424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/>
              <a:t>Inventory.sol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스마트 </a:t>
            </a:r>
            <a:r>
              <a:rPr lang="ko-KR" altLang="en-US" sz="2800" b="1" dirty="0" err="1"/>
              <a:t>컨트랙트</a:t>
            </a:r>
            <a:endParaRPr lang="en-US" altLang="ko-KR" sz="2800" b="1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2850A88-057B-39D3-7E99-89D620C6BE9E}"/>
              </a:ext>
            </a:extLst>
          </p:cNvPr>
          <p:cNvSpPr/>
          <p:nvPr/>
        </p:nvSpPr>
        <p:spPr>
          <a:xfrm>
            <a:off x="9552801" y="7615101"/>
            <a:ext cx="6582958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3C1950-E63C-B11F-B144-36EBE22B888D}"/>
              </a:ext>
            </a:extLst>
          </p:cNvPr>
          <p:cNvSpPr txBox="1"/>
          <p:nvPr/>
        </p:nvSpPr>
        <p:spPr>
          <a:xfrm>
            <a:off x="9552800" y="7941452"/>
            <a:ext cx="658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Ganache</a:t>
            </a:r>
          </a:p>
          <a:p>
            <a:pPr algn="ctr"/>
            <a:r>
              <a:rPr lang="ko-KR" altLang="en-US" sz="2800" b="1" dirty="0"/>
              <a:t>블록체인 네트워크</a:t>
            </a:r>
            <a:endParaRPr lang="en-US" altLang="ko-KR" sz="2800" b="1" dirty="0"/>
          </a:p>
        </p:txBody>
      </p:sp>
      <p:pic>
        <p:nvPicPr>
          <p:cNvPr id="45" name="그림 4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27ADB36-EE2F-E791-7D1A-B48280F2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336" t="59064" r="42371" b="32202"/>
          <a:stretch/>
        </p:blipFill>
        <p:spPr>
          <a:xfrm>
            <a:off x="10173246" y="5538153"/>
            <a:ext cx="762000" cy="8382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FBB9C8-8072-ED7A-49B8-06C343C542E5}"/>
              </a:ext>
            </a:extLst>
          </p:cNvPr>
          <p:cNvSpPr txBox="1"/>
          <p:nvPr/>
        </p:nvSpPr>
        <p:spPr>
          <a:xfrm>
            <a:off x="4760479" y="2938085"/>
            <a:ext cx="2402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MetaMask,</a:t>
            </a:r>
          </a:p>
          <a:p>
            <a:pPr algn="ctr"/>
            <a:r>
              <a:rPr lang="en-US" altLang="ko-KR" sz="2800" b="1" dirty="0"/>
              <a:t>Web3.js</a:t>
            </a:r>
            <a:endParaRPr lang="ko-KR" altLang="en-US" sz="2800" b="1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520F0F-E647-4469-CEB8-8AC9302F1B69}"/>
              </a:ext>
            </a:extLst>
          </p:cNvPr>
          <p:cNvCxnSpPr/>
          <p:nvPr/>
        </p:nvCxnSpPr>
        <p:spPr>
          <a:xfrm>
            <a:off x="7162800" y="3390900"/>
            <a:ext cx="2209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44384C-E677-DD52-7B10-31ACD2CD1234}"/>
              </a:ext>
            </a:extLst>
          </p:cNvPr>
          <p:cNvCxnSpPr/>
          <p:nvPr/>
        </p:nvCxnSpPr>
        <p:spPr>
          <a:xfrm flipV="1">
            <a:off x="12801600" y="4305300"/>
            <a:ext cx="0" cy="826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002C61F-5437-0C88-A09C-06DD36F93624}"/>
              </a:ext>
            </a:extLst>
          </p:cNvPr>
          <p:cNvCxnSpPr/>
          <p:nvPr/>
        </p:nvCxnSpPr>
        <p:spPr>
          <a:xfrm>
            <a:off x="12801600" y="6748143"/>
            <a:ext cx="0" cy="757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106044-B0EB-B0FD-E912-101AAADDD2C6}"/>
              </a:ext>
            </a:extLst>
          </p:cNvPr>
          <p:cNvSpPr txBox="1"/>
          <p:nvPr/>
        </p:nvSpPr>
        <p:spPr>
          <a:xfrm>
            <a:off x="10331520" y="4436066"/>
            <a:ext cx="2402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/>
              <a:t>함수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호출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4325D0-6887-547D-EDAE-10AD89BBF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A64462-1660-5ECA-2D62-06CA220E5BB9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556ABA-D923-24B6-38D3-17DC9FF4A69C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608FDE-D409-BA3C-CCAC-F6CDC627F4B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5FCBEC1-FA3D-F8CE-5183-F411E5737549}"/>
              </a:ext>
            </a:extLst>
          </p:cNvPr>
          <p:cNvGrpSpPr/>
          <p:nvPr/>
        </p:nvGrpSpPr>
        <p:grpSpPr>
          <a:xfrm>
            <a:off x="1441619" y="4570749"/>
            <a:ext cx="15404762" cy="3643607"/>
            <a:chOff x="0" y="0"/>
            <a:chExt cx="4057221" cy="9596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AB1D692-5032-FD55-414A-F5F0AFDFA775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7D1F619-BD53-EBF3-A951-3612A4ECC410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1B5468D-0014-2ECE-823A-A4C25A780A16}"/>
              </a:ext>
            </a:extLst>
          </p:cNvPr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E1CF237-2ACA-70B2-4AB1-947AA7D1848A}"/>
              </a:ext>
            </a:extLst>
          </p:cNvPr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1D5D24E-36E6-8291-D110-EC33828E4F36}"/>
              </a:ext>
            </a:extLst>
          </p:cNvPr>
          <p:cNvSpPr txBox="1"/>
          <p:nvPr/>
        </p:nvSpPr>
        <p:spPr>
          <a:xfrm>
            <a:off x="4419860" y="3009974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디지털 트랜스포메이션과 고객 경험의 중요성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6C6CF99-C2E5-5FE3-869E-B61C76BF1CCD}"/>
              </a:ext>
            </a:extLst>
          </p:cNvPr>
          <p:cNvGrpSpPr/>
          <p:nvPr/>
        </p:nvGrpSpPr>
        <p:grpSpPr>
          <a:xfrm>
            <a:off x="3727318" y="5328496"/>
            <a:ext cx="1028689" cy="1028689"/>
            <a:chOff x="0" y="0"/>
            <a:chExt cx="1371585" cy="1371585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E42D240-3D85-85BD-6BF1-2A7465CCD952}"/>
                </a:ext>
              </a:extLst>
            </p:cNvPr>
            <p:cNvGrpSpPr/>
            <p:nvPr/>
          </p:nvGrpSpPr>
          <p:grpSpPr>
            <a:xfrm>
              <a:off x="0" y="0"/>
              <a:ext cx="1371585" cy="1371585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93FA95D-157C-6088-7239-CA3A931780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5B4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FE6E4E4-BC7D-6ED4-86D9-F4A35B23488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3"/>
                  </a:lnSpc>
                </a:pPr>
                <a:endParaRPr/>
              </a:p>
            </p:txBody>
          </p:sp>
        </p:grp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BF0FCD74-0CBA-E185-3EEB-8C7B758E1AF6}"/>
                </a:ext>
              </a:extLst>
            </p:cNvPr>
            <p:cNvSpPr txBox="1"/>
            <p:nvPr/>
          </p:nvSpPr>
          <p:spPr>
            <a:xfrm>
              <a:off x="507149" y="65609"/>
              <a:ext cx="357287" cy="112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 dirty="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403D462-F686-A88E-6FF4-512C42C2C84D}"/>
              </a:ext>
            </a:extLst>
          </p:cNvPr>
          <p:cNvGrpSpPr/>
          <p:nvPr/>
        </p:nvGrpSpPr>
        <p:grpSpPr>
          <a:xfrm>
            <a:off x="8607424" y="5328496"/>
            <a:ext cx="1028689" cy="1028689"/>
            <a:chOff x="0" y="0"/>
            <a:chExt cx="1371585" cy="1371585"/>
          </a:xfrm>
        </p:grpSpPr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E7C0AEBE-6964-0BE2-911F-24B67BA151DE}"/>
                </a:ext>
              </a:extLst>
            </p:cNvPr>
            <p:cNvGrpSpPr/>
            <p:nvPr/>
          </p:nvGrpSpPr>
          <p:grpSpPr>
            <a:xfrm>
              <a:off x="0" y="0"/>
              <a:ext cx="1371585" cy="1371585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5E07E21C-7A02-3FB4-F1C4-387E2CC26B6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5B4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9394ECB9-1532-D22C-4AF8-5FC2F3E37C4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3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1B7CA20C-C26A-CBF7-BCEA-C36FCE8F3FDA}"/>
                </a:ext>
              </a:extLst>
            </p:cNvPr>
            <p:cNvSpPr txBox="1"/>
            <p:nvPr/>
          </p:nvSpPr>
          <p:spPr>
            <a:xfrm>
              <a:off x="422020" y="65609"/>
              <a:ext cx="527546" cy="112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2</a:t>
              </a:r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F081815D-CD6C-0418-09C6-2AF015F50817}"/>
              </a:ext>
            </a:extLst>
          </p:cNvPr>
          <p:cNvSpPr txBox="1"/>
          <p:nvPr/>
        </p:nvSpPr>
        <p:spPr>
          <a:xfrm>
            <a:off x="2311436" y="6596182"/>
            <a:ext cx="386045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AI 기술을 활용한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고객 만족도 향상 방법론 탐구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EEBB453-C9F6-47F5-51D9-C6D9609CE041}"/>
              </a:ext>
            </a:extLst>
          </p:cNvPr>
          <p:cNvSpPr txBox="1"/>
          <p:nvPr/>
        </p:nvSpPr>
        <p:spPr>
          <a:xfrm>
            <a:off x="7483618" y="6772395"/>
            <a:ext cx="32763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고객 경험 향상 전략 제시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36ADB37-A0BE-E7DD-D69B-C1ED3769ED1F}"/>
              </a:ext>
            </a:extLst>
          </p:cNvPr>
          <p:cNvSpPr txBox="1"/>
          <p:nvPr/>
        </p:nvSpPr>
        <p:spPr>
          <a:xfrm>
            <a:off x="12027186" y="6772395"/>
            <a:ext cx="39493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기대 효과 및 실질적 혜택 분석</a:t>
            </a: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4E82E1C6-5915-525D-7178-295C6CC09AD1}"/>
              </a:ext>
            </a:extLst>
          </p:cNvPr>
          <p:cNvGrpSpPr/>
          <p:nvPr/>
        </p:nvGrpSpPr>
        <p:grpSpPr>
          <a:xfrm>
            <a:off x="13487530" y="5328496"/>
            <a:ext cx="1028689" cy="1028689"/>
            <a:chOff x="0" y="0"/>
            <a:chExt cx="1371585" cy="1371585"/>
          </a:xfrm>
        </p:grpSpPr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DCCF5A04-97F8-CC7E-2A94-5972C7AF0870}"/>
                </a:ext>
              </a:extLst>
            </p:cNvPr>
            <p:cNvGrpSpPr/>
            <p:nvPr/>
          </p:nvGrpSpPr>
          <p:grpSpPr>
            <a:xfrm>
              <a:off x="0" y="0"/>
              <a:ext cx="1371585" cy="1371585"/>
              <a:chOff x="0" y="0"/>
              <a:chExt cx="812800" cy="812800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51081CB4-939D-D89A-9AF8-125DCEC61AE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5B4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1842E790-AFB7-8BD7-E28F-2359394AB32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3"/>
                  </a:lnSpc>
                </a:pPr>
                <a:endParaRPr/>
              </a:p>
            </p:txBody>
          </p:sp>
        </p:grp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68622F8F-55E1-8EDC-AA3D-FC9A93D59805}"/>
                </a:ext>
              </a:extLst>
            </p:cNvPr>
            <p:cNvSpPr txBox="1"/>
            <p:nvPr/>
          </p:nvSpPr>
          <p:spPr>
            <a:xfrm>
              <a:off x="422863" y="65609"/>
              <a:ext cx="525859" cy="112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</a:t>
              </a:r>
            </a:p>
          </p:txBody>
        </p:sp>
      </p:grpSp>
      <p:sp>
        <p:nvSpPr>
          <p:cNvPr id="29" name="Freeform 29">
            <a:extLst>
              <a:ext uri="{FF2B5EF4-FFF2-40B4-BE49-F238E27FC236}">
                <a16:creationId xmlns:a16="http://schemas.microsoft.com/office/drawing/2014/main" id="{C6B62F2F-A9AE-9E57-A10C-8930B6611DB5}"/>
              </a:ext>
            </a:extLst>
          </p:cNvPr>
          <p:cNvSpPr/>
          <p:nvPr/>
        </p:nvSpPr>
        <p:spPr>
          <a:xfrm>
            <a:off x="3958956" y="3004692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2B3E746C-2340-E9D7-B953-AE5EF7083EA1}"/>
              </a:ext>
            </a:extLst>
          </p:cNvPr>
          <p:cNvSpPr/>
          <p:nvPr/>
        </p:nvSpPr>
        <p:spPr>
          <a:xfrm flipH="1">
            <a:off x="14144365" y="3004692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2" name="그림 3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64A12B-B85E-1495-1B57-27D55E373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432" y="4183873"/>
            <a:ext cx="6823087" cy="45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3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81964-0BD5-1D4C-211C-F218762E5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D7CB49-F1F7-D08A-80C0-79AB79DD200F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7F9285-5998-D583-C8F6-9BE9DC7EC373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5C75BA-E0B8-85F4-EFEF-DD03D24C9D5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8D3A35D-2BF4-10B6-0A92-5AF4567FF3A4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DE39E4F-8FCA-EC08-6BFC-E43B80A83A6A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419626B0-3A9E-36D6-6C3A-D731A9E5D19A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4E059F02-7922-F47C-379D-A2E07E5E8A1C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55F2D51C-D00C-8356-2677-A6925C1B333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F315A0E-AB30-3FFA-32E1-4A74FA15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88528"/>
              </p:ext>
            </p:extLst>
          </p:nvPr>
        </p:nvGraphicFramePr>
        <p:xfrm>
          <a:off x="1715061" y="2876901"/>
          <a:ext cx="14857878" cy="579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28939">
                  <a:extLst>
                    <a:ext uri="{9D8B030D-6E8A-4147-A177-3AD203B41FA5}">
                      <a16:colId xmlns:a16="http://schemas.microsoft.com/office/drawing/2014/main" val="1359114343"/>
                    </a:ext>
                  </a:extLst>
                </a:gridCol>
                <a:gridCol w="7428939">
                  <a:extLst>
                    <a:ext uri="{9D8B030D-6E8A-4147-A177-3AD203B41FA5}">
                      <a16:colId xmlns:a16="http://schemas.microsoft.com/office/drawing/2014/main" val="40907801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r>
                        <a:rPr lang="ko-KR" altLang="en-US" sz="1800" dirty="0" err="1"/>
                        <a:t>함수명</a:t>
                      </a:r>
                      <a:endParaRPr lang="ko-KR" altLang="en-US" sz="1800" dirty="0"/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/>
                        <a:t>설명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1682605358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addProduct</a:t>
                      </a:r>
                      <a:r>
                        <a:rPr lang="en-US" sz="1800" b="1" dirty="0"/>
                        <a:t>(name, price, qty)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새로운 상품을 등록합니다</a:t>
                      </a:r>
                      <a:r>
                        <a:rPr lang="en-US" altLang="ko-KR" sz="1800" b="1" dirty="0"/>
                        <a:t>. </a:t>
                      </a:r>
                      <a:r>
                        <a:rPr lang="ko-KR" altLang="en-US" sz="1800" b="1" dirty="0"/>
                        <a:t>관리자만 호출 가능 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9818876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updateStock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, </a:t>
                      </a:r>
                      <a:r>
                        <a:rPr lang="en-US" sz="1800" b="1" dirty="0" err="1"/>
                        <a:t>newQty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특정 상품의 수량을 수정합니다</a:t>
                      </a:r>
                      <a:r>
                        <a:rPr lang="en-US" altLang="ko-KR" sz="1800" b="1" dirty="0"/>
                        <a:t>. 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105851352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deleteProduct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상품을 삭제합니다</a:t>
                      </a:r>
                      <a:r>
                        <a:rPr lang="en-US" altLang="ko-KR" sz="1800" b="1" dirty="0"/>
                        <a:t>. </a:t>
                      </a:r>
                      <a:r>
                        <a:rPr lang="ko-KR" altLang="en-US" sz="1800" b="1" dirty="0"/>
                        <a:t>삭제된 항목은 목록에서 제외됩니다</a:t>
                      </a:r>
                      <a:r>
                        <a:rPr lang="en-US" altLang="ko-KR" sz="1800" b="1" dirty="0"/>
                        <a:t>. 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93013481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getProduct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/>
                        <a:t>특정 상품의 이름</a:t>
                      </a:r>
                      <a:r>
                        <a:rPr lang="en-US" altLang="ko-KR" sz="1800" b="1"/>
                        <a:t>, </a:t>
                      </a:r>
                      <a:r>
                        <a:rPr lang="ko-KR" altLang="en-US" sz="1800" b="1"/>
                        <a:t>가격</a:t>
                      </a:r>
                      <a:r>
                        <a:rPr lang="en-US" altLang="ko-KR" sz="1800" b="1"/>
                        <a:t>, </a:t>
                      </a:r>
                      <a:r>
                        <a:rPr lang="ko-KR" altLang="en-US" sz="1800" b="1"/>
                        <a:t>수량을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65670668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getAllProducts</a:t>
                      </a:r>
                      <a:r>
                        <a:rPr lang="en-US" sz="1800" b="1" dirty="0"/>
                        <a:t>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전체 상품의 </a:t>
                      </a:r>
                      <a:r>
                        <a:rPr lang="en-US" altLang="ko-KR" sz="1800" b="1" dirty="0"/>
                        <a:t>ID, </a:t>
                      </a:r>
                      <a:r>
                        <a:rPr lang="ko-KR" altLang="en-US" sz="1800" b="1" dirty="0"/>
                        <a:t>이름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가격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수량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존재 여부를 배열로 반환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714229197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/>
                        <a:t>owner()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/>
                        <a:t>컨트랙트를 배포한 관리자 주소를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74392972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productCount</a:t>
                      </a:r>
                      <a:r>
                        <a:rPr lang="en-US" sz="1800" b="1" dirty="0"/>
                        <a:t>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현재까지 등록된 상품 수를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4128260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39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8800D3-B600-ABF5-6F27-6950510A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46CB52-734F-F117-3DD0-5B9620C5F15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B619FC-E491-0CAD-33C9-BC917F19A170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E3177D-15D3-75EA-2979-DA98037B8555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48727EC-8991-6466-C415-6507FF044BDF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3D0B09-D4A2-E0D7-2E8A-6642D15C27EC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6EC6604-51EE-D449-50F5-B5E3E74EEA59}"/>
              </a:ext>
            </a:extLst>
          </p:cNvPr>
          <p:cNvSpPr txBox="1"/>
          <p:nvPr/>
        </p:nvSpPr>
        <p:spPr>
          <a:xfrm>
            <a:off x="4419861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시퀀스 다이어그램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314DC9CE-A14D-CB4C-56B6-27A27AD8B311}"/>
              </a:ext>
            </a:extLst>
          </p:cNvPr>
          <p:cNvSpPr/>
          <p:nvPr/>
        </p:nvSpPr>
        <p:spPr>
          <a:xfrm>
            <a:off x="4235391" y="1419466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30">
            <a:extLst>
              <a:ext uri="{FF2B5EF4-FFF2-40B4-BE49-F238E27FC236}">
                <a16:creationId xmlns:a16="http://schemas.microsoft.com/office/drawing/2014/main" id="{ECCB81BA-FC2A-E141-B7A9-BA12A4F9609F}"/>
              </a:ext>
            </a:extLst>
          </p:cNvPr>
          <p:cNvSpPr/>
          <p:nvPr/>
        </p:nvSpPr>
        <p:spPr>
          <a:xfrm flipH="1">
            <a:off x="13868140" y="143184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51CFAA-4261-1F57-918E-9A9006A89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487" y="2579814"/>
            <a:ext cx="12381026" cy="72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4AE2F-AC80-FDDB-8BD0-E6D0FEBD9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15DCFE-AD1F-87E6-3830-31020EEBD846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FF7B62-4F02-7186-B46E-82E4496B5C02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7689188-1F95-3A03-DC1A-18BFA7D5DF1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56B304E-59C4-28D7-3359-E3A7DC932C97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결과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FBA5996-6297-0034-FB4D-11C534BD221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9D06592-037C-2798-B70B-FB65FA57DE8E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기능 테스트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8FB09DB9-DF97-545C-A06E-273513F58772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04A38A2-0E58-8EB5-A3FD-4129CA85AE6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6204DCE7-BE0A-BB3D-5332-D30851B43165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75CC9EF-B048-8830-6C13-EDC84510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93511"/>
              </p:ext>
            </p:extLst>
          </p:nvPr>
        </p:nvGraphicFramePr>
        <p:xfrm>
          <a:off x="1562100" y="2809632"/>
          <a:ext cx="15163800" cy="58390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2760">
                  <a:extLst>
                    <a:ext uri="{9D8B030D-6E8A-4147-A177-3AD203B41FA5}">
                      <a16:colId xmlns:a16="http://schemas.microsoft.com/office/drawing/2014/main" val="4041614123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685437064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35880828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48365330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239284247"/>
                    </a:ext>
                  </a:extLst>
                </a:gridCol>
              </a:tblGrid>
              <a:tr h="501473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입력 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기대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8784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"Apple", 100, 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등록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MetaMask </a:t>
                      </a:r>
                      <a:r>
                        <a:rPr lang="ko-KR" altLang="en-US"/>
                        <a:t>서명 후 실행됨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3390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0, </a:t>
                      </a:r>
                      <a:r>
                        <a:rPr lang="ko-KR" altLang="en-US"/>
                        <a:t>수량</a:t>
                      </a:r>
                      <a:r>
                        <a:rPr lang="en-US" altLang="ko-KR"/>
                        <a:t>: 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수량 업데이트됨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updateStock() </a:t>
                      </a:r>
                      <a:r>
                        <a:rPr lang="ko-KR" altLang="en-US"/>
                        <a:t>정상 작동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0186"/>
                  </a:ext>
                </a:extLst>
              </a:tr>
              <a:tr h="1236509">
                <a:tc>
                  <a:txBody>
                    <a:bodyPr/>
                    <a:lstStyle/>
                    <a:p>
                      <a:r>
                        <a:rPr lang="ko-KR" altLang="en-US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삭제됨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exists=false)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이후 </a:t>
                      </a:r>
                      <a:r>
                        <a:rPr lang="en-US" altLang="ko-KR"/>
                        <a:t>getAllProducts</a:t>
                      </a:r>
                      <a:r>
                        <a:rPr lang="ko-KR" altLang="en-US"/>
                        <a:t>에서 제외됨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064739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정보 조회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call </a:t>
                      </a:r>
                      <a:r>
                        <a:rPr lang="ko-KR" altLang="en-US"/>
                        <a:t>방식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gas </a:t>
                      </a:r>
                      <a:r>
                        <a:rPr lang="ko-KR" altLang="en-US"/>
                        <a:t>없음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514168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전체 상품 목록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모든 상품 리스트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삭제된 상품 제외됨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342330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소유자 주소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Web3 </a:t>
                      </a:r>
                      <a:r>
                        <a:rPr lang="ko-KR" altLang="en-US"/>
                        <a:t>계정과 동일함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91618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수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등록된 상품 수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삭제된 상품도 </a:t>
                      </a:r>
                      <a:r>
                        <a:rPr lang="en-US" altLang="ko-KR" dirty="0"/>
                        <a:t>count </a:t>
                      </a:r>
                      <a:r>
                        <a:rPr lang="ko-KR" altLang="en-US" dirty="0"/>
                        <a:t>포함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9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52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6E7F3-49D5-44AE-84BB-77157CBC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784321-8BE2-A597-A1CE-B7D3A0C3A73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47E900-69E2-9F0A-5A32-D2602B544B8E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1AD659-AA73-C577-F76F-6423AFBD7411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9FBE131-E3F2-26B1-BEC6-415E03590388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결과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3500C5-2A95-36CA-22F8-50F783A040B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73BBF67-5D67-9D20-80B7-D9697EF5D5A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일반 사용자 계정 기능 테스트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2C515BAC-D6E6-3C91-294A-6959C83B9244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88DCC4-303A-F8B9-5158-548DE3141517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DAEDEBD-2D38-B48A-CC36-EEB8D9FCBB4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0667310-8480-9004-A271-1989D8964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177291"/>
              </p:ext>
            </p:extLst>
          </p:nvPr>
        </p:nvGraphicFramePr>
        <p:xfrm>
          <a:off x="1562100" y="2809632"/>
          <a:ext cx="15163800" cy="58390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2760">
                  <a:extLst>
                    <a:ext uri="{9D8B030D-6E8A-4147-A177-3AD203B41FA5}">
                      <a16:colId xmlns:a16="http://schemas.microsoft.com/office/drawing/2014/main" val="4041614123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685437064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35880828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48365330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239284247"/>
                    </a:ext>
                  </a:extLst>
                </a:gridCol>
              </a:tblGrid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기능명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입력 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기대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8784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"Banana", 200,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onlyOwner </a:t>
                      </a:r>
                      <a:r>
                        <a:rPr lang="ko-KR" altLang="en-US"/>
                        <a:t>조건 위배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3390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0, </a:t>
                      </a:r>
                      <a:r>
                        <a:rPr lang="ko-KR" altLang="en-US"/>
                        <a:t>수량</a:t>
                      </a:r>
                      <a:r>
                        <a:rPr lang="en-US" altLang="ko-KR"/>
                        <a:t>: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MetaMask </a:t>
                      </a:r>
                      <a:r>
                        <a:rPr lang="ko-KR" altLang="en-US"/>
                        <a:t>서명 후 </a:t>
                      </a:r>
                      <a:r>
                        <a:rPr lang="en-US"/>
                        <a:t>revert </a:t>
                      </a:r>
                      <a:r>
                        <a:rPr lang="ko-KR" altLang="en-US"/>
                        <a:t>발생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0186"/>
                  </a:ext>
                </a:extLst>
              </a:tr>
              <a:tr h="1236509">
                <a:tc>
                  <a:txBody>
                    <a:bodyPr/>
                    <a:lstStyle/>
                    <a:p>
                      <a:r>
                        <a:rPr lang="ko-KR" altLang="en-US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외 접근 제한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064739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상품 정보 조회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누구나 가능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call)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514168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전체 상품 목록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모든 상품 리스트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call </a:t>
                      </a:r>
                      <a:r>
                        <a:rPr lang="ko-KR" altLang="en-US"/>
                        <a:t>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342330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소유자 주소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확인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91618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수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등록된 상품 수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상태 조회만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9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9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992</Words>
  <Application>Microsoft Office PowerPoint</Application>
  <PresentationFormat>사용자 지정</PresentationFormat>
  <Paragraphs>281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Gotham</vt:lpstr>
      <vt:lpstr>Source Han Sans KR Bold</vt:lpstr>
      <vt:lpstr>Source Han Sans KR</vt:lpstr>
      <vt:lpstr>Source Han Sans KR Medium</vt:lpstr>
      <vt:lpstr>Gotham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화이트 깔끔한 연구 결과 발표 프레젠테이션</dc:title>
  <dc:creator>PC22</dc:creator>
  <cp:lastModifiedBy>승인 정</cp:lastModifiedBy>
  <cp:revision>13</cp:revision>
  <dcterms:created xsi:type="dcterms:W3CDTF">2006-08-16T00:00:00Z</dcterms:created>
  <dcterms:modified xsi:type="dcterms:W3CDTF">2025-05-26T12:41:06Z</dcterms:modified>
  <dc:identifier>DAGohKEpDjw</dc:identifier>
</cp:coreProperties>
</file>